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2" r:id="rId11"/>
    <p:sldId id="266" r:id="rId12"/>
    <p:sldId id="267" r:id="rId13"/>
    <p:sldId id="268" r:id="rId14"/>
    <p:sldId id="269" r:id="rId15"/>
    <p:sldId id="270" r:id="rId16"/>
    <p:sldId id="271" r:id="rId17"/>
    <p:sldId id="273" r:id="rId18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0"/>
    <p:restoredTop sz="94648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2D9878-D938-40B3-9F62-F36E15E34576}" type="datetimeFigureOut">
              <a:rPr lang="pt-BR"/>
              <a:pPr/>
              <a:t>24/02/2018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F69EAFD-9CA9-464B-9E2C-DAEB5D64C05A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C7FB23A-B4C5-47A6-972A-60FBB6518394}" type="datetimeFigureOut">
              <a:rPr lang="pt-BR"/>
              <a:pPr/>
              <a:t>24/02/2018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os estilos de texto mestres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742EAC6-6475-42EB-949B-0A2B7265A599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/>
            <a:endParaRPr lang="en-US">
              <a:latin typeface="Franklin Gothic Book" pitchFamily="34" charset="0"/>
            </a:endParaRPr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5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3FF949-3CAC-4CC0-B15F-7390EE58DA32}" type="datetimeFigureOut">
              <a:rPr lang="es-ES"/>
              <a:pPr/>
              <a:t>24/02/2018</a:t>
            </a:fld>
            <a:endParaRPr lang="es-ES"/>
          </a:p>
        </p:txBody>
      </p:sp>
      <p:sp>
        <p:nvSpPr>
          <p:cNvPr id="6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fld id="{58D49F3C-B206-466D-88C6-A692DF4328CF}" type="slidenum">
              <a:rPr lang="es-ES" altLang="pt-BR"/>
              <a:pPr/>
              <a:t>‹Nº›</a:t>
            </a:fld>
            <a:endParaRPr lang="es-ES" alt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9F547-F13D-4E03-B1BD-FD73BDA1076D}" type="datetimeFigureOut">
              <a:rPr lang="es-ES"/>
              <a:pPr/>
              <a:t>24/02/2018</a:t>
            </a:fld>
            <a:endParaRPr lang="es-ES"/>
          </a:p>
        </p:txBody>
      </p:sp>
      <p:sp>
        <p:nvSpPr>
          <p:cNvPr id="5" name="2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C90B1-DE0B-4866-B594-81CF7C4831D9}" type="slidenum">
              <a:rPr lang="es-ES" altLang="pt-BR"/>
              <a:pPr/>
              <a:t>‹Nº›</a:t>
            </a:fld>
            <a:endParaRPr lang="es-ES" alt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C0094F-6B21-48B4-AEDE-845EE6D4A7FF}" type="datetimeFigureOut">
              <a:rPr lang="es-ES"/>
              <a:pPr/>
              <a:t>24/02/2018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21E23B-82B5-4982-8F2F-37786D49AE99}" type="slidenum">
              <a:rPr lang="es-ES" altLang="pt-BR"/>
              <a:pPr/>
              <a:t>‹Nº›</a:t>
            </a:fld>
            <a:endParaRPr lang="es-ES" alt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80B49E-317E-4674-8DEA-16222953A9E4}" type="datetimeFigureOut">
              <a:rPr lang="es-ES"/>
              <a:pPr/>
              <a:t>24/02/2018</a:t>
            </a:fld>
            <a:endParaRPr lang="es-ES"/>
          </a:p>
        </p:txBody>
      </p:sp>
      <p:sp>
        <p:nvSpPr>
          <p:cNvPr id="5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fld id="{BACE1E37-A24B-4973-A925-CD6C22BC16CA}" type="slidenum">
              <a:rPr lang="es-ES" altLang="pt-BR"/>
              <a:pPr/>
              <a:t>‹Nº›</a:t>
            </a:fld>
            <a:endParaRPr lang="es-ES" alt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/>
            <a:endParaRPr lang="en-US">
              <a:latin typeface="Franklin Gothic Book" pitchFamily="34" charset="0"/>
            </a:endParaRPr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50BF67-FC3B-44CF-90EA-C0F53F34AEAE}" type="datetimeFigureOut">
              <a:rPr lang="es-ES"/>
              <a:pPr/>
              <a:t>24/02/2018</a:t>
            </a:fld>
            <a:endParaRPr lang="es-ES"/>
          </a:p>
        </p:txBody>
      </p:sp>
      <p:sp>
        <p:nvSpPr>
          <p:cNvPr id="7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2DE35C-0129-44D5-88E8-9A5F7B338C01}" type="slidenum">
              <a:rPr lang="es-ES" altLang="pt-BR"/>
              <a:pPr/>
              <a:t>‹Nº›</a:t>
            </a:fld>
            <a:endParaRPr lang="es-ES" alt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777C77-35E0-41F2-8445-216962D4CCFA}" type="datetimeFigureOut">
              <a:rPr lang="es-ES"/>
              <a:pPr/>
              <a:t>24/02/2018</a:t>
            </a:fld>
            <a:endParaRPr lang="es-ES"/>
          </a:p>
        </p:txBody>
      </p:sp>
      <p:sp>
        <p:nvSpPr>
          <p:cNvPr id="6" name="2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6FEF7A-12E3-4396-BE3A-C186EEC18CA8}" type="slidenum">
              <a:rPr lang="es-ES" altLang="pt-BR"/>
              <a:pPr/>
              <a:t>‹Nº›</a:t>
            </a:fld>
            <a:endParaRPr lang="es-ES" alt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/>
            <a:endParaRPr lang="en-US">
              <a:latin typeface="Franklin Gothic Book" pitchFamily="34" charset="0"/>
            </a:endParaRPr>
          </a:p>
        </p:txBody>
      </p:sp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8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F40325-5F76-4969-8C41-EA8307180308}" type="datetimeFigureOut">
              <a:rPr lang="es-ES"/>
              <a:pPr/>
              <a:t>24/02/2018</a:t>
            </a:fld>
            <a:endParaRPr lang="es-ES"/>
          </a:p>
        </p:txBody>
      </p:sp>
      <p:sp>
        <p:nvSpPr>
          <p:cNvPr id="9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fld id="{EE289282-0349-4532-9703-79489F427BA3}" type="slidenum">
              <a:rPr lang="es-ES" altLang="pt-BR"/>
              <a:pPr/>
              <a:t>‹Nº›</a:t>
            </a:fld>
            <a:endParaRPr lang="es-ES" alt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1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1BDD0B-7464-470C-9723-05AD5834A529}" type="datetimeFigureOut">
              <a:rPr lang="es-ES"/>
              <a:pPr/>
              <a:t>24/02/2018</a:t>
            </a:fld>
            <a:endParaRPr lang="es-ES"/>
          </a:p>
        </p:txBody>
      </p:sp>
      <p:sp>
        <p:nvSpPr>
          <p:cNvPr id="4" name="2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0CBF6D-D3FD-4B3F-B386-9212BB989273}" type="slidenum">
              <a:rPr lang="es-ES" altLang="pt-BR"/>
              <a:pPr/>
              <a:t>‹Nº›</a:t>
            </a:fld>
            <a:endParaRPr lang="es-ES" alt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B4A1F8-294A-47B3-BB3B-8F49619EDA67}" type="datetimeFigureOut">
              <a:rPr lang="es-ES"/>
              <a:pPr/>
              <a:t>24/02/2018</a:t>
            </a:fld>
            <a:endParaRPr lang="es-ES"/>
          </a:p>
        </p:txBody>
      </p:sp>
      <p:sp>
        <p:nvSpPr>
          <p:cNvPr id="3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8DFE9-B640-4FC9-84B0-AB7AC9ED77FF}" type="slidenum">
              <a:rPr lang="es-ES" altLang="pt-BR"/>
              <a:pPr/>
              <a:t>‹Nº›</a:t>
            </a:fld>
            <a:endParaRPr lang="es-ES" alt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/>
            <a:endParaRPr lang="en-US">
              <a:latin typeface="Franklin Gothic Book" pitchFamily="34" charset="0"/>
            </a:endParaRPr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9EE29A-E73B-4426-9D32-A5C2A3356DBA}" type="datetimeFigureOut">
              <a:rPr lang="es-ES"/>
              <a:pPr/>
              <a:t>24/02/2018</a:t>
            </a:fld>
            <a:endParaRPr lang="es-ES"/>
          </a:p>
        </p:txBody>
      </p:sp>
      <p:sp>
        <p:nvSpPr>
          <p:cNvPr id="7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CC5B0-6F95-4440-93D4-518B19D5152C}" type="slidenum">
              <a:rPr lang="es-ES" altLang="pt-BR"/>
              <a:pPr/>
              <a:t>‹Nº›</a:t>
            </a:fld>
            <a:endParaRPr lang="es-ES" alt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E77A93-8C73-4380-8E55-A86DA5FD73E8}" type="datetimeFigureOut">
              <a:rPr lang="es-ES"/>
              <a:pPr/>
              <a:t>24/02/2018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4DBA0-9EBB-4540-9762-22C9964E542A}" type="slidenum">
              <a:rPr lang="es-ES" altLang="pt-BR"/>
              <a:pPr/>
              <a:t>‹Nº›</a:t>
            </a:fld>
            <a:endParaRPr lang="es-ES" alt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/>
            <a:endParaRPr lang="en-US">
              <a:latin typeface="Franklin Gothic Book" pitchFamily="34" charset="0"/>
            </a:endParaRPr>
          </a:p>
        </p:txBody>
      </p:sp>
      <p:sp>
        <p:nvSpPr>
          <p:cNvPr id="1029" name="7 Marcador de texto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pt-BR" smtClean="0"/>
              <a:t>Haga clic para modificar el estilo de texto del patrón</a:t>
            </a:r>
          </a:p>
          <a:p>
            <a:pPr lvl="1"/>
            <a:r>
              <a:rPr lang="es-ES" altLang="pt-BR" smtClean="0"/>
              <a:t>Segundo nivel</a:t>
            </a:r>
          </a:p>
          <a:p>
            <a:pPr lvl="2"/>
            <a:r>
              <a:rPr lang="es-ES" altLang="pt-BR" smtClean="0"/>
              <a:t>Tercer nivel</a:t>
            </a:r>
          </a:p>
          <a:p>
            <a:pPr lvl="3"/>
            <a:r>
              <a:rPr lang="es-ES" altLang="pt-BR" smtClean="0"/>
              <a:t>Cuarto nivel</a:t>
            </a:r>
          </a:p>
          <a:p>
            <a:pPr lvl="4"/>
            <a:r>
              <a:rPr lang="es-ES" altLang="pt-BR" smtClean="0"/>
              <a:t>Quinto nivel</a:t>
            </a:r>
            <a:endParaRPr lang="en-US" altLang="pt-BR" smtClean="0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D38E27"/>
                </a:solidFill>
                <a:latin typeface="Franklin Gothic Book" pitchFamily="34" charset="0"/>
              </a:defRPr>
            </a:lvl1pPr>
          </a:lstStyle>
          <a:p>
            <a:fld id="{B6061AA0-4079-40C5-A001-C8A9C9363A7A}" type="datetimeFigureOut">
              <a:rPr lang="es-ES"/>
              <a:pPr/>
              <a:t>24/02/2018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  <a:latin typeface="Franklin Gothic Book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  <a:latin typeface="Franklin Gothic Book" pitchFamily="34" charset="0"/>
              </a:defRPr>
            </a:lvl1pPr>
          </a:lstStyle>
          <a:p>
            <a:fld id="{F9F97435-E936-4AA7-8025-7092D29E2EDB}" type="slidenum">
              <a:rPr lang="es-ES" altLang="pt-BR"/>
              <a:pPr/>
              <a:t>‹Nº›</a:t>
            </a:fld>
            <a:endParaRPr lang="es-ES" altLang="pt-BR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/>
            <a:endParaRPr lang="en-US">
              <a:latin typeface="Franklin Gothic Book" pitchFamily="34" charset="0"/>
            </a:endParaRPr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/>
            <a:endParaRPr lang="en-US">
              <a:latin typeface="Franklin Gothic Book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3" r:id="rId4"/>
    <p:sldLayoutId id="2147483729" r:id="rId5"/>
    <p:sldLayoutId id="2147483724" r:id="rId6"/>
    <p:sldLayoutId id="2147483730" r:id="rId7"/>
    <p:sldLayoutId id="2147483731" r:id="rId8"/>
    <p:sldLayoutId id="2147483732" r:id="rId9"/>
    <p:sldLayoutId id="2147483725" r:id="rId10"/>
    <p:sldLayoutId id="21474837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APEC – Gestão 2017/2018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mtClean="0">
                <a:solidFill>
                  <a:srgbClr val="443329"/>
                </a:solidFill>
              </a:rPr>
              <a:t>Proposta de diretoria</a:t>
            </a:r>
            <a:endParaRPr lang="es-ES" smtClean="0">
              <a:solidFill>
                <a:srgbClr val="44332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Quem Somos</a:t>
            </a:r>
          </a:p>
        </p:txBody>
      </p:sp>
      <p:sp>
        <p:nvSpPr>
          <p:cNvPr id="3891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Composição da equipe de trabalho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candidaturas</a:t>
            </a:r>
            <a:endParaRPr lang="es-ES" dirty="0"/>
          </a:p>
        </p:txBody>
      </p:sp>
      <p:sp>
        <p:nvSpPr>
          <p:cNvPr id="22530" name="7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>
          <a:xfrm>
            <a:off x="3851275" y="609600"/>
            <a:ext cx="5064125" cy="4800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pt-BR" sz="3000" smtClean="0"/>
              <a:t>Presidente</a:t>
            </a:r>
          </a:p>
          <a:p>
            <a:pPr eaLnBrk="1" hangingPunct="1">
              <a:lnSpc>
                <a:spcPct val="90000"/>
              </a:lnSpc>
            </a:pPr>
            <a:r>
              <a:rPr lang="pt-BR" sz="3000" smtClean="0"/>
              <a:t>Remi Castioni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pt-BR" sz="2600" smtClean="0"/>
              <a:t>Professor da UnB, doutor em educação pela Unicamp, realiza estágio pós-doutoral na Faculdade de Educação da Universidade de Barcelona. Pesquisador da área de políticas e gestão da educação, com ênfase na transição escola-mundo do trabalho.</a:t>
            </a:r>
            <a:endParaRPr lang="es-ES" sz="2600" smtClean="0"/>
          </a:p>
        </p:txBody>
      </p:sp>
      <p:pic>
        <p:nvPicPr>
          <p:cNvPr id="22532" name="8 Imagen" descr="Remi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692150"/>
            <a:ext cx="3141663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candidaturas</a:t>
            </a:r>
            <a:endParaRPr lang="es-ES" dirty="0"/>
          </a:p>
        </p:txBody>
      </p:sp>
      <p:sp>
        <p:nvSpPr>
          <p:cNvPr id="23554" name="7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>
          <a:xfrm>
            <a:off x="3851275" y="609600"/>
            <a:ext cx="5064125" cy="4800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pt-BR" sz="2200" smtClean="0"/>
              <a:t>Vice-presidente e tesoureira</a:t>
            </a:r>
          </a:p>
          <a:p>
            <a:pPr eaLnBrk="1" hangingPunct="1">
              <a:lnSpc>
                <a:spcPct val="80000"/>
              </a:lnSpc>
            </a:pPr>
            <a:r>
              <a:rPr lang="pt-BR" sz="2200" smtClean="0"/>
              <a:t>Maria Isabel da Cunha Mathias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pt-BR" sz="2000" smtClean="0"/>
              <a:t>Formada em Direito pela PUC/SP em 1994, especialista em contratos pelo COGEAE - PUC/SP em 2004 e Mestre em Direito do Consumidor, também pela PUC/SP, em 2010. Mestranda em Direito Econômico Internacional e Política pela Universidade de Barcelona. Advogada em São Paulo, com 20 anos de prática em advocacia cível consultiva e regulatória. Atualmente, integra a equipe de Coordenação do Master IELPO LL.M. Program- Internacional Economic Law and Policy - da Universidade de Barcelona.</a:t>
            </a:r>
            <a:endParaRPr lang="es-ES" sz="2000" smtClean="0"/>
          </a:p>
        </p:txBody>
      </p:sp>
      <p:pic>
        <p:nvPicPr>
          <p:cNvPr id="23556" name="6 Imagen" descr="Bel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692150"/>
            <a:ext cx="2214563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candidaturas</a:t>
            </a:r>
            <a:endParaRPr lang="es-ES" dirty="0"/>
          </a:p>
        </p:txBody>
      </p:sp>
      <p:sp>
        <p:nvSpPr>
          <p:cNvPr id="24578" name="7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>
          <a:xfrm>
            <a:off x="3851275" y="609600"/>
            <a:ext cx="5064125" cy="4800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pt-BR" sz="2200" smtClean="0"/>
              <a:t>Secretário e diretor científico</a:t>
            </a:r>
          </a:p>
          <a:p>
            <a:pPr eaLnBrk="1" hangingPunct="1">
              <a:lnSpc>
                <a:spcPct val="80000"/>
              </a:lnSpc>
            </a:pPr>
            <a:r>
              <a:rPr lang="pt-BR" sz="2200" smtClean="0"/>
              <a:t>Gabriel Adams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pt-BR" sz="2000" smtClean="0"/>
              <a:t>Doutorando em Tradução e Estudos Interculturais pela Universitat Autònoma de Barcelona, mestrado em Letras e Linguística e graduação em Letras Português/Espanhol, ambos pela Universidade Federal de Goiás. Possui doze anos de experiência como professor de português e espanhol no Ensino Básico e Superior no Brasil, correção de redações do ENEM, tradução jurídica e acadêmica. Tradutor Oficial do Festival Latino-Americano de Cinema Universitário. Foi membro da diretoria da APEC 2016-2017.</a:t>
            </a:r>
            <a:endParaRPr lang="es-ES" sz="2000" smtClean="0"/>
          </a:p>
        </p:txBody>
      </p:sp>
      <p:pic>
        <p:nvPicPr>
          <p:cNvPr id="24580" name="8 Imagen" descr="Gabriel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692150"/>
            <a:ext cx="2592388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candidaturas</a:t>
            </a:r>
            <a:endParaRPr lang="es-ES" dirty="0"/>
          </a:p>
        </p:txBody>
      </p:sp>
      <p:sp>
        <p:nvSpPr>
          <p:cNvPr id="25602" name="7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>
          <a:xfrm>
            <a:off x="4211638" y="609600"/>
            <a:ext cx="4703762" cy="4800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pt-BR" sz="3000" smtClean="0"/>
              <a:t>Diretora de comunicação</a:t>
            </a:r>
          </a:p>
          <a:p>
            <a:pPr eaLnBrk="1" hangingPunct="1">
              <a:lnSpc>
                <a:spcPct val="90000"/>
              </a:lnSpc>
            </a:pPr>
            <a:r>
              <a:rPr lang="pt-BR" sz="3000" smtClean="0"/>
              <a:t>Tatiana Pacheco Benites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pt-BR" sz="2600" smtClean="0"/>
              <a:t>Doutoranda em Psicologia da Comunicação na Universitat Autònoma de Barcelona. Possui 10 anos de experiência como professora universitária (Belas Artes, SENAC e Casper Líbero) nos cursos de publicidade, relações públicas e design.</a:t>
            </a:r>
            <a:endParaRPr lang="es-ES" sz="2600" smtClean="0"/>
          </a:p>
        </p:txBody>
      </p:sp>
      <p:pic>
        <p:nvPicPr>
          <p:cNvPr id="25604" name="6 Imagen" descr="Tati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692150"/>
            <a:ext cx="2808288" cy="324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candidaturas</a:t>
            </a:r>
            <a:endParaRPr lang="es-ES" dirty="0"/>
          </a:p>
        </p:txBody>
      </p:sp>
      <p:sp>
        <p:nvSpPr>
          <p:cNvPr id="26626" name="7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>
          <a:xfrm>
            <a:off x="4211638" y="609600"/>
            <a:ext cx="4703762" cy="4800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pt-BR" sz="2700" smtClean="0"/>
              <a:t>Diretora de cultura</a:t>
            </a:r>
          </a:p>
          <a:p>
            <a:pPr eaLnBrk="1" hangingPunct="1">
              <a:lnSpc>
                <a:spcPct val="80000"/>
              </a:lnSpc>
            </a:pPr>
            <a:r>
              <a:rPr lang="pt-BR" sz="2700" smtClean="0"/>
              <a:t>Janaína Rubim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pt-BR" sz="2400" smtClean="0"/>
              <a:t>Jornalista há 19 anos, especializada em jornalismo online, com passagens pela TV Globo SP e jornais Zero Hora e Correio do Povo, além de assessorias de imprensa. Conta com um curso de pós-graduação e um MBA em Comunicação, além de um mestrado em Jornalismo de Viagens (Universitat Autònoma de Barcelona).</a:t>
            </a:r>
            <a:endParaRPr lang="es-ES" sz="2400" smtClean="0"/>
          </a:p>
        </p:txBody>
      </p:sp>
      <p:pic>
        <p:nvPicPr>
          <p:cNvPr id="26628" name="8 Imagen" descr="Jan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692150"/>
            <a:ext cx="273685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candidaturas</a:t>
            </a:r>
            <a:endParaRPr lang="es-ES" dirty="0"/>
          </a:p>
        </p:txBody>
      </p:sp>
      <p:sp>
        <p:nvSpPr>
          <p:cNvPr id="27650" name="7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>
          <a:xfrm>
            <a:off x="4211638" y="609600"/>
            <a:ext cx="4703762" cy="4800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pt-BR" smtClean="0"/>
              <a:t>Diretora de gênero</a:t>
            </a:r>
          </a:p>
          <a:p>
            <a:pPr eaLnBrk="1" hangingPunct="1">
              <a:lnSpc>
                <a:spcPct val="90000"/>
              </a:lnSpc>
            </a:pPr>
            <a:r>
              <a:rPr lang="pt-BR" smtClean="0"/>
              <a:t>Aline Cavalcanti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pt-BR" smtClean="0"/>
              <a:t>Socióloga e doutoranda em Antropologia Social e Cultural na Universitat Autònoma de Barcelona. Investiga há mais de 10 anos sobre humanização do parto e nascimento e seu relacionamento com as políticas neoliberais.</a:t>
            </a:r>
            <a:endParaRPr lang="es-ES" smtClean="0"/>
          </a:p>
        </p:txBody>
      </p:sp>
      <p:pic>
        <p:nvPicPr>
          <p:cNvPr id="27652" name="6 Imagen" descr="Alin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692150"/>
            <a:ext cx="2808288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/>
              <a:t>Obrigado</a:t>
            </a:r>
            <a:endParaRPr lang="pt-BR" dirty="0"/>
          </a:p>
        </p:txBody>
      </p:sp>
      <p:sp>
        <p:nvSpPr>
          <p:cNvPr id="39938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609600"/>
            <a:ext cx="8458200" cy="4800600"/>
          </a:xfrm>
        </p:spPr>
        <p:txBody>
          <a:bodyPr/>
          <a:lstStyle/>
          <a:p>
            <a:pPr eaLnBrk="1" hangingPunct="1"/>
            <a:r>
              <a:rPr lang="pt-BR" smtClean="0"/>
              <a:t>Junte-se a nós para desenvolvermos outros projetos de interesse dos brasileiros na Catalunha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programa</a:t>
            </a:r>
            <a:endParaRPr lang="es-ES" dirty="0"/>
          </a:p>
        </p:txBody>
      </p:sp>
      <p:sp>
        <p:nvSpPr>
          <p:cNvPr id="1433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APEC em ações:</a:t>
            </a:r>
          </a:p>
          <a:p>
            <a:pPr lvl="1" eaLnBrk="1" hangingPunct="1"/>
            <a:r>
              <a:rPr lang="pt-BR" altLang="pt-BR" smtClean="0"/>
              <a:t>Manutenção e aprimoramento dos três eixos:</a:t>
            </a:r>
          </a:p>
          <a:p>
            <a:pPr lvl="2" eaLnBrk="1" hangingPunct="1"/>
            <a:r>
              <a:rPr lang="pt-BR" altLang="pt-BR" smtClean="0"/>
              <a:t>Socialização, inclusão e integração dos brasileiros na Catalunha</a:t>
            </a:r>
            <a:endParaRPr lang="es-ES" altLang="pt-BR" smtClean="0"/>
          </a:p>
          <a:p>
            <a:pPr lvl="2" eaLnBrk="1" hangingPunct="1"/>
            <a:endParaRPr lang="es-ES" altLang="pt-B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Programa</a:t>
            </a:r>
            <a:endParaRPr lang="es-ES" dirty="0"/>
          </a:p>
        </p:txBody>
      </p:sp>
      <p:sp>
        <p:nvSpPr>
          <p:cNvPr id="1536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Implementar cadastro de associadas e associados na página web:</a:t>
            </a:r>
          </a:p>
          <a:p>
            <a:pPr lvl="1" eaLnBrk="1" hangingPunct="1"/>
            <a:r>
              <a:rPr lang="pt-BR" altLang="pt-BR" smtClean="0"/>
              <a:t>Alumni </a:t>
            </a:r>
          </a:p>
          <a:p>
            <a:pPr lvl="1" eaLnBrk="1" hangingPunct="1"/>
            <a:r>
              <a:rPr lang="pt-BR" altLang="pt-BR" smtClean="0"/>
              <a:t>Registro e controle dos atuais e antigos associados</a:t>
            </a:r>
          </a:p>
          <a:p>
            <a:pPr lvl="2" eaLnBrk="1" hangingPunct="1"/>
            <a:r>
              <a:rPr lang="pt-BR" altLang="pt-BR" smtClean="0"/>
              <a:t>Perfil do que estudam e pesquisam</a:t>
            </a:r>
          </a:p>
          <a:p>
            <a:pPr lvl="1" eaLnBrk="1" hangingPunct="1"/>
            <a:r>
              <a:rPr lang="pt-BR" altLang="pt-BR" smtClean="0"/>
              <a:t>Contribuição por parte dos associados;</a:t>
            </a:r>
          </a:p>
          <a:p>
            <a:pPr lvl="1" eaLnBrk="1" hangingPunct="1"/>
            <a:r>
              <a:rPr lang="pt-BR" altLang="pt-BR" smtClean="0"/>
              <a:t>Quantos somos na Catalunha?</a:t>
            </a:r>
          </a:p>
          <a:p>
            <a:pPr eaLnBrk="1" hangingPunct="1"/>
            <a:endParaRPr lang="es-ES" altLang="pt-B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programa</a:t>
            </a:r>
            <a:endParaRPr lang="es-ES" dirty="0"/>
          </a:p>
        </p:txBody>
      </p:sp>
      <p:sp>
        <p:nvSpPr>
          <p:cNvPr id="1638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Interface com outras instituições</a:t>
            </a:r>
          </a:p>
          <a:p>
            <a:pPr lvl="1" eaLnBrk="1" hangingPunct="1"/>
            <a:r>
              <a:rPr lang="pt-BR" altLang="pt-BR" smtClean="0"/>
              <a:t>Consulado Geral do Brasil em Barcelona</a:t>
            </a:r>
          </a:p>
          <a:p>
            <a:pPr lvl="1" eaLnBrk="1" hangingPunct="1"/>
            <a:r>
              <a:rPr lang="pt-BR" altLang="pt-BR" smtClean="0"/>
              <a:t>Universidades catalãs, espanholas e europeias</a:t>
            </a:r>
          </a:p>
          <a:p>
            <a:pPr lvl="1" eaLnBrk="1" hangingPunct="1"/>
            <a:r>
              <a:rPr lang="pt-BR" altLang="pt-BR" smtClean="0"/>
              <a:t>Agências de fomento e similares no Brasil e Catalunha;</a:t>
            </a:r>
          </a:p>
          <a:p>
            <a:pPr lvl="1" eaLnBrk="1" hangingPunct="1"/>
            <a:r>
              <a:rPr lang="pt-BR" altLang="pt-BR" smtClean="0"/>
              <a:t>Outras associações de estudantes brasileiros</a:t>
            </a:r>
            <a:endParaRPr lang="es-ES" altLang="pt-B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programa</a:t>
            </a:r>
            <a:endParaRPr lang="es-ES" dirty="0"/>
          </a:p>
        </p:txBody>
      </p:sp>
      <p:sp>
        <p:nvSpPr>
          <p:cNvPr id="1741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Divulgações:</a:t>
            </a:r>
          </a:p>
          <a:p>
            <a:pPr lvl="1" eaLnBrk="1" hangingPunct="1"/>
            <a:r>
              <a:rPr lang="pt-BR" altLang="pt-BR" smtClean="0"/>
              <a:t>Fontes de financiamento a pesquisa e bolsas de estudo para o brasileiro no exterior;</a:t>
            </a:r>
          </a:p>
          <a:p>
            <a:pPr lvl="1" eaLnBrk="1" hangingPunct="1"/>
            <a:r>
              <a:rPr lang="pt-BR" altLang="pt-BR" smtClean="0"/>
              <a:t>Convocatórias para inserção em projetos de pesquisa;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programa</a:t>
            </a:r>
            <a:endParaRPr lang="es-ES" dirty="0"/>
          </a:p>
        </p:txBody>
      </p:sp>
      <p:sp>
        <p:nvSpPr>
          <p:cNvPr id="1843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Comunicação e cultura:</a:t>
            </a:r>
          </a:p>
          <a:p>
            <a:pPr lvl="1" eaLnBrk="1" hangingPunct="1"/>
            <a:r>
              <a:rPr lang="pt-BR" altLang="pt-BR" smtClean="0"/>
              <a:t>Divulgação nas redes sociais das atividades da APEC;</a:t>
            </a:r>
          </a:p>
          <a:p>
            <a:pPr lvl="1" eaLnBrk="1" hangingPunct="1"/>
            <a:r>
              <a:rPr lang="pt-BR" altLang="pt-BR" smtClean="0"/>
              <a:t>Tornar mais visível o site;</a:t>
            </a:r>
          </a:p>
          <a:p>
            <a:pPr lvl="1" eaLnBrk="1" hangingPunct="1"/>
            <a:r>
              <a:rPr lang="pt-BR" altLang="pt-BR" smtClean="0"/>
              <a:t>Boletim newsletter mensal</a:t>
            </a:r>
            <a:endParaRPr lang="es-ES" altLang="pt-B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programa</a:t>
            </a:r>
            <a:endParaRPr lang="es-ES" dirty="0"/>
          </a:p>
        </p:txBody>
      </p:sp>
      <p:sp>
        <p:nvSpPr>
          <p:cNvPr id="1945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Continuidade:</a:t>
            </a:r>
          </a:p>
          <a:p>
            <a:pPr lvl="1" eaLnBrk="1" hangingPunct="1"/>
            <a:r>
              <a:rPr lang="pt-BR" altLang="pt-BR" smtClean="0"/>
              <a:t>Manutenção de atividades instituídas na gestão anterior:</a:t>
            </a:r>
          </a:p>
          <a:p>
            <a:pPr lvl="2" eaLnBrk="1" hangingPunct="1"/>
            <a:r>
              <a:rPr lang="pt-BR" altLang="pt-BR" smtClean="0"/>
              <a:t>Colóquios acadêmicos (Café acadêmico)</a:t>
            </a:r>
          </a:p>
          <a:p>
            <a:pPr lvl="2" eaLnBrk="1" hangingPunct="1"/>
            <a:r>
              <a:rPr lang="pt-BR" altLang="pt-BR" smtClean="0"/>
              <a:t>Apecnique</a:t>
            </a:r>
            <a:endParaRPr lang="es-ES" altLang="pt-BR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programa</a:t>
            </a:r>
            <a:endParaRPr lang="es-ES" dirty="0"/>
          </a:p>
        </p:txBody>
      </p:sp>
      <p:sp>
        <p:nvSpPr>
          <p:cNvPr id="20482" name="2 Marcador de contenido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4870450"/>
          </a:xfrm>
        </p:spPr>
        <p:txBody>
          <a:bodyPr/>
          <a:lstStyle/>
          <a:p>
            <a:pPr eaLnBrk="1" hangingPunct="1"/>
            <a:r>
              <a:rPr lang="pt-BR" altLang="pt-BR" smtClean="0"/>
              <a:t>Diálogos acadêmicos:</a:t>
            </a:r>
          </a:p>
          <a:p>
            <a:pPr lvl="1" eaLnBrk="1" hangingPunct="1"/>
            <a:r>
              <a:rPr lang="pt-BR" altLang="pt-BR" smtClean="0"/>
              <a:t>Temas de interesse no Brasil com conexão na Catalunha</a:t>
            </a:r>
          </a:p>
          <a:p>
            <a:pPr lvl="1" eaLnBrk="1" hangingPunct="1"/>
            <a:r>
              <a:rPr lang="pt-BR" altLang="pt-BR" smtClean="0"/>
              <a:t>Alguns temas:</a:t>
            </a:r>
          </a:p>
          <a:p>
            <a:pPr lvl="2" eaLnBrk="1" hangingPunct="1"/>
            <a:r>
              <a:rPr lang="pt-BR" altLang="pt-BR" smtClean="0"/>
              <a:t>Internacionalização da Universidade </a:t>
            </a:r>
            <a:r>
              <a:rPr lang="mr-IN" altLang="pt-BR" smtClean="0">
                <a:ea typeface="Mangal"/>
              </a:rPr>
              <a:t>–</a:t>
            </a:r>
            <a:r>
              <a:rPr lang="pt-BR" altLang="pt-BR" smtClean="0"/>
              <a:t> Edital CAPES;</a:t>
            </a:r>
          </a:p>
          <a:p>
            <a:pPr lvl="2" eaLnBrk="1" hangingPunct="1"/>
            <a:r>
              <a:rPr lang="pt-BR" altLang="pt-BR" smtClean="0"/>
              <a:t>Gratuidade do ensino </a:t>
            </a:r>
            <a:r>
              <a:rPr lang="mr-IN" altLang="pt-BR" smtClean="0">
                <a:ea typeface="Mangal"/>
              </a:rPr>
              <a:t>–</a:t>
            </a:r>
            <a:r>
              <a:rPr lang="pt-BR" altLang="pt-BR" smtClean="0"/>
              <a:t> Relatório do Banco Mundial;</a:t>
            </a:r>
          </a:p>
          <a:p>
            <a:pPr lvl="2" eaLnBrk="1" hangingPunct="1"/>
            <a:r>
              <a:rPr lang="pt-BR" altLang="pt-BR" smtClean="0"/>
              <a:t>Convivência com longos períodos de estiagem;</a:t>
            </a:r>
          </a:p>
          <a:p>
            <a:pPr lvl="2" eaLnBrk="1" hangingPunct="1"/>
            <a:r>
              <a:rPr lang="pt-BR" altLang="pt-BR" smtClean="0"/>
              <a:t>Temas de interesse em ciência, tecnologia e inovação </a:t>
            </a:r>
            <a:r>
              <a:rPr lang="mr-IN" altLang="pt-BR" smtClean="0">
                <a:ea typeface="Mangal"/>
              </a:rPr>
              <a:t>–</a:t>
            </a:r>
            <a:r>
              <a:rPr lang="pt-BR" altLang="pt-BR" smtClean="0"/>
              <a:t> Código de Ciência e Tecnologia e Inovação;</a:t>
            </a:r>
          </a:p>
          <a:p>
            <a:pPr lvl="2" eaLnBrk="1" hangingPunct="1"/>
            <a:r>
              <a:rPr lang="pt-BR" altLang="pt-BR" smtClean="0"/>
              <a:t>Educação </a:t>
            </a:r>
            <a:r>
              <a:rPr lang="mr-IN" altLang="pt-BR" smtClean="0">
                <a:ea typeface="Mangal"/>
              </a:rPr>
              <a:t>–</a:t>
            </a:r>
            <a:r>
              <a:rPr lang="pt-BR" altLang="pt-BR" smtClean="0"/>
              <a:t> gasto ou investimento?</a:t>
            </a:r>
          </a:p>
          <a:p>
            <a:pPr lvl="2" eaLnBrk="1" hangingPunct="1"/>
            <a:endParaRPr lang="pt-BR" altLang="pt-BR" smtClean="0"/>
          </a:p>
          <a:p>
            <a:pPr lvl="1" eaLnBrk="1" hangingPunct="1"/>
            <a:endParaRPr lang="pt-BR" altLang="pt-BR" smtClean="0"/>
          </a:p>
          <a:p>
            <a:pPr lvl="1" eaLnBrk="1" hangingPunct="1"/>
            <a:endParaRPr lang="pt-BR" altLang="pt-BR" smtClean="0"/>
          </a:p>
          <a:p>
            <a:pPr lvl="1" eaLnBrk="1" hangingPunct="1"/>
            <a:endParaRPr lang="es-ES" altLang="pt-BR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programa</a:t>
            </a:r>
            <a:endParaRPr lang="es-ES" dirty="0"/>
          </a:p>
        </p:txBody>
      </p:sp>
      <p:sp>
        <p:nvSpPr>
          <p:cNvPr id="2150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Manual de sobrevivência</a:t>
            </a:r>
          </a:p>
          <a:p>
            <a:pPr lvl="1" eaLnBrk="1" hangingPunct="1"/>
            <a:r>
              <a:rPr lang="pt-BR" altLang="pt-BR" smtClean="0"/>
              <a:t>Acabei de chegar, o que eu faço?</a:t>
            </a:r>
          </a:p>
          <a:p>
            <a:pPr lvl="1" eaLnBrk="1" hangingPunct="1"/>
            <a:r>
              <a:rPr lang="pt-BR" altLang="pt-BR" smtClean="0"/>
              <a:t>Alimentar redes sociais e site</a:t>
            </a:r>
            <a:endParaRPr lang="es-ES" altLang="pt-BR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Viajes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134</TotalTime>
  <Words>635</Words>
  <Application>Microsoft Macintosh PowerPoint</Application>
  <PresentationFormat>Presentación en pantalla (4:3)</PresentationFormat>
  <Paragraphs>76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4" baseType="lpstr">
      <vt:lpstr>Arial</vt:lpstr>
      <vt:lpstr>Franklin Gothic Medium</vt:lpstr>
      <vt:lpstr>Franklin Gothic Book</vt:lpstr>
      <vt:lpstr>Wingdings 2</vt:lpstr>
      <vt:lpstr>Calibri</vt:lpstr>
      <vt:lpstr>Mangal</vt:lpstr>
      <vt:lpstr>Viajes</vt:lpstr>
      <vt:lpstr>APEC – Gestão 2017/2018</vt:lpstr>
      <vt:lpstr>programa</vt:lpstr>
      <vt:lpstr>Programa</vt:lpstr>
      <vt:lpstr>programa</vt:lpstr>
      <vt:lpstr>programa</vt:lpstr>
      <vt:lpstr>programa</vt:lpstr>
      <vt:lpstr>programa</vt:lpstr>
      <vt:lpstr>programa</vt:lpstr>
      <vt:lpstr>programa</vt:lpstr>
      <vt:lpstr>Quem Somos</vt:lpstr>
      <vt:lpstr>candidaturas</vt:lpstr>
      <vt:lpstr>candidaturas</vt:lpstr>
      <vt:lpstr>candidaturas</vt:lpstr>
      <vt:lpstr>candidaturas</vt:lpstr>
      <vt:lpstr>candidaturas</vt:lpstr>
      <vt:lpstr>candidaturas</vt:lpstr>
      <vt:lpstr>Obrigado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APEC – Gestão 2017/2018</dc:title>
  <dc:creator>Gab</dc:creator>
  <cp:lastModifiedBy>miscmat</cp:lastModifiedBy>
  <cp:revision>15</cp:revision>
  <dcterms:created xsi:type="dcterms:W3CDTF">2017-11-24T09:06:33Z</dcterms:created>
  <dcterms:modified xsi:type="dcterms:W3CDTF">2018-02-24T15:49:22Z</dcterms:modified>
</cp:coreProperties>
</file>